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1F80-ECD1-4559-AD71-D3F3F15FFA21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21EE7-D722-41A7-8845-3AD1BCD10CA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831B8-8184-486F-BCB5-0794EF12989D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9863A-6818-4CBB-BFEF-1353965C265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31717-B8BF-4193-8A61-84411F34803E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FE1C-1B6B-4F51-A328-D86A820860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5309C-00F9-4737-922F-8A681C156719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CF4A2-AAF1-48C1-BAA3-2530899C94E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A9CBA-613B-481E-8521-DBDA70D34AAB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992D0-0D7C-4BF2-8B0D-609EA1C79A9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C18A-0ECC-4346-A8DF-91FB1A54A9B1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F7EB3-6BE6-41D1-80F5-CE032A5CF36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9B22-D154-4403-8B07-229AAB6999AB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BCECD-D50D-42CC-BA45-50E7489E85F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629D-7F76-487F-A3C3-9F025B16924D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5DDA0-4E0B-4EFB-8802-771B9B9D9C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63279-9FC4-4D7D-9864-95FA61373A3E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65B1D-38B8-4391-9BEF-C44FC46340B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5756-789C-46AA-9040-1A5D207CB377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D1217-3F5C-452A-B288-123BD7F8A6E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D93E7-2C80-4DE5-8586-77688097FF91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39701-C5A8-46C4-B6FC-697A75D0BB5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7D2A4E-C3A2-4578-8E86-5F22160034C8}" type="datetimeFigureOut">
              <a:rPr lang="uk-UA"/>
              <a:pPr>
                <a:defRPr/>
              </a:pPr>
              <a:t>16.06.2015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D6669E-BCCF-42F4-84BE-234D7DAAC18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549275"/>
            <a:ext cx="7772400" cy="4967288"/>
          </a:xfrm>
        </p:spPr>
        <p:txBody>
          <a:bodyPr/>
          <a:lstStyle/>
          <a:p>
            <a:r>
              <a:rPr lang="uk-UA" b="1" i="1" smtClean="0">
                <a:solidFill>
                  <a:srgbClr val="FF0000"/>
                </a:solidFill>
              </a:rPr>
              <a:t>Генетическое предпринимательство </a:t>
            </a:r>
            <a:br>
              <a:rPr lang="uk-UA" b="1" i="1" smtClean="0">
                <a:solidFill>
                  <a:srgbClr val="FF0000"/>
                </a:solidFill>
              </a:rPr>
            </a:br>
            <a:r>
              <a:rPr lang="uk-UA" b="1" i="1" smtClean="0">
                <a:solidFill>
                  <a:srgbClr val="FF0000"/>
                </a:solidFill>
              </a:rPr>
              <a:t>американских университетов</a:t>
            </a:r>
            <a:br>
              <a:rPr lang="uk-UA" b="1" i="1" smtClean="0">
                <a:solidFill>
                  <a:srgbClr val="FF0000"/>
                </a:solidFill>
              </a:rPr>
            </a:br>
            <a:r>
              <a:rPr lang="uk-UA" b="1" i="1" smtClean="0">
                <a:solidFill>
                  <a:srgbClr val="FF0000"/>
                </a:solidFill>
              </a:rPr>
              <a:t>(Часть </a:t>
            </a:r>
            <a:r>
              <a:rPr lang="en-US" b="1" i="1" smtClean="0">
                <a:solidFill>
                  <a:srgbClr val="FF0000"/>
                </a:solidFill>
              </a:rPr>
              <a:t>3</a:t>
            </a:r>
            <a:r>
              <a:rPr lang="uk-UA" b="1" i="1" smtClean="0">
                <a:solidFill>
                  <a:srgbClr val="FF0000"/>
                </a:solidFill>
              </a:rPr>
              <a:t>) </a:t>
            </a: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211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/>
              <a:t>Библиометрический</a:t>
            </a:r>
            <a:r>
              <a:rPr lang="ru-RU" dirty="0"/>
              <a:t> анализ имеет свои хорошо известные недостатки: он грубо заменяет институциональные и систем­ные особенности простыми цифрами, которые скорее вводят в заблуждение, чем вносят ясность. Он придает большее значе­ние работе, проведенной на английском языке, и недооценивает ту, что проведена на других языках. Фундаментальные исследо­вания им учитываются полнее, чем прикладные. Тем не менее грубые измерения публикаций и цитирования, предлагаемые в рамках такого анализа, можно легко понять и широко исполь­зовать. И если мы будем рассматривать эти данные как прибли­зительные, они могут оказаться весьма полезными. Таким об­разом, доля любой страны в объеме мировой исследовательской литературы может быть изучена область за областью и собрана воедино по таким основным группировкам, как науки о жизни или физические науки. Результат может быть разбит по универ­ситетам, отделениям, исследовательским группам и индивиду­альным исследователям.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7950" y="0"/>
            <a:ext cx="9251950" cy="67421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 данным ИНИ, американская доля в мировой научной ли­тературе, представленная, главным образом, более 200 «доктор­скими/исследовательскими университетами», в 1980-х годах составляла около 37%, превышая доли Великобритании (9%), Германии (6%), Франции (5%) и Японии (7%) вместе взятые. При этом ее доля в науках о жизни составляла около 40% по объему и более 50% по частоте цитирования; в физических науках — около 35 и 50% </a:t>
            </a:r>
            <a:r>
              <a:rPr lang="ru-RU" dirty="0" smtClean="0"/>
              <a:t>соответственно.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Американская схема академической исследовательской дея­тельности очевидно помогла большому числу университетов (и отделений) стать мировыми лидерами. К концу 1980-х го­дов анализ цитирования в четырех областях химии показал, что 18-20 из первых 25 мировых университетов и 8-9 из пер­вой мировой десятки — американские; в электрической инже­нерии — 20 из 25 (еще 4 в Великобритании и 1 в </a:t>
            </a:r>
            <a:r>
              <a:rPr lang="ru-RU" dirty="0" smtClean="0"/>
              <a:t>Японии).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6262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Особое исследование, проведенное британским экономистом по его собственной дисциплине с использованием набора ин­дикаторов исследовательской производительности, показало, что среди первых 25 отделений в мире 21 были американски­ми, 2 — британскими и 2 — </a:t>
            </a:r>
            <a:r>
              <a:rPr lang="ru-RU" dirty="0" smtClean="0"/>
              <a:t>израильскими. </a:t>
            </a:r>
            <a:r>
              <a:rPr lang="ru-RU" dirty="0"/>
              <a:t>Осведомленный американский обозреватель Генри </a:t>
            </a:r>
            <a:r>
              <a:rPr lang="ru-RU" dirty="0" err="1"/>
              <a:t>Розовски</a:t>
            </a:r>
            <a:r>
              <a:rPr lang="ru-RU" dirty="0"/>
              <a:t> (</a:t>
            </a:r>
            <a:r>
              <a:rPr lang="en-US" dirty="0"/>
              <a:t>Henry </a:t>
            </a:r>
            <a:r>
              <a:rPr lang="en-US" dirty="0" err="1"/>
              <a:t>Rosovsky</a:t>
            </a:r>
            <a:r>
              <a:rPr lang="ru-RU" dirty="0"/>
              <a:t>), бывший декан факультета искусств и наук в Гарварде, в конце 1980-х годов сделал довольно обоснованное заявление о том, что американские университеты составляют «от двух третьих до трех четвертых» от общего числа ведущих мировых </a:t>
            </a:r>
            <a:r>
              <a:rPr lang="ru-RU" dirty="0" smtClean="0"/>
              <a:t>уни­верситетов. </a:t>
            </a:r>
            <a:r>
              <a:rPr lang="ru-RU" dirty="0"/>
              <a:t>Швейцарские данные 2002 года десять лет спустя подтвердили истинность этого утверждения. Можно сказать, что это системное явление.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0163" y="115888"/>
            <a:ext cx="9174163" cy="67421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При сравнении ШФИТЦ с МТИ также были получены пора­зительные результаты. Хотя этот швейцарский университет был лучшим из лучших на европейском континенте — по числу нобе­левских лауреатов и иным показателям — при сравнении с МТИ, институтом такого же размера, «по общему числу публикаций в областях, квалифицируемых для Лиги чемпионов, МТИ почти в три раза превосходит </a:t>
            </a:r>
            <a:r>
              <a:rPr lang="ru-RU" dirty="0" smtClean="0"/>
              <a:t>ШФИТЦ». </a:t>
            </a:r>
            <a:r>
              <a:rPr lang="ru-RU" dirty="0"/>
              <a:t>Из 25 оцениваемых областей МТИ превзошел ШФИТЦ в 19 — «как минимум в два раза и как максимум в десять раз». На данном уровне «МТИ поддерживает как минимум на 35% и как максимум на 140% больше областей...» Если «мы берем цитаты, то его позиция против ШФИТЦ будет еще сильнее, чем в случае числа </a:t>
            </a:r>
            <a:r>
              <a:rPr lang="ru-RU" dirty="0" smtClean="0"/>
              <a:t>публикаций».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7950" y="188913"/>
            <a:ext cx="9251950" cy="6669087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швейцарском исследовании подчеркивалось, что нельзя проводить сравнение средних показателей небольших европей­ских университетских систем и огромной американской сис­темы (например, доли публикаций на душу населения) и что необходимо для начала учесть значительные различия, которые существуют между более чем 250 университетами США. Если оценивать качество докторских программ, то здесь первые 25% университетов значительно превосходят последние 25% по таким </a:t>
            </a:r>
            <a:r>
              <a:rPr lang="ru-RU" dirty="0"/>
              <a:t>показателям, как число публикаций и индекс цитирования, а также число присуждаемых степеней. Первые 50 американ­ских университетов находятся на гораздо более высоком уров­не по множеству параметров, чем те, что во второй половине и особенно в последней четверти списка. 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3850" y="0"/>
            <a:ext cx="9467850" cy="68580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Сравнивая четыре уни­верситета, которые находятся в рейтинге от «особо выдающий­ся» до «практически незаметный», в конце 1980-х годов </a:t>
            </a:r>
            <a:r>
              <a:rPr lang="ru-RU" dirty="0" err="1"/>
              <a:t>Гампорт</a:t>
            </a:r>
            <a:r>
              <a:rPr lang="ru-RU" dirty="0"/>
              <a:t> (</a:t>
            </a:r>
            <a:r>
              <a:rPr lang="en-US" dirty="0" err="1"/>
              <a:t>Gumport</a:t>
            </a:r>
            <a:r>
              <a:rPr lang="ru-RU" dirty="0"/>
              <a:t>) обнаружил, что на верхнем полюсе имелось 200 мил­лионов долларов по федеральным исследовательским контрак­там, а на нижнем — всего 3 миллиона. Фактически университет из конца рейтинга получает меньше средств на проведение ис­следований, чем многие отделения в университетах из первого и второго квартилей</a:t>
            </a:r>
            <a:r>
              <a:rPr lang="ru-RU" baseline="30000" dirty="0"/>
              <a:t>90</a:t>
            </a:r>
            <a:r>
              <a:rPr lang="ru-RU" dirty="0"/>
              <a:t>. МТИ занимает очень высокое положение в первой когорте. Очевидно, что «маленькую амбициозную ев­ропейскую страну нужно сравнивать с "похожими регионами" США, такими как Калифорния, Массачусетс, Исследователь­ский треугольник Северной Каролины, регионы в Джорджии и Техасе... Будет еще лучше, если сравнивать отдельные инсти­туты, что сейчас и делает ЦИНТ.., если средняя американская программа используется в качестве критерия для швейцарских университетов, выбираются неверные контрольные </a:t>
            </a:r>
            <a:r>
              <a:rPr lang="ru-RU" dirty="0" smtClean="0"/>
              <a:t>цифры».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975" y="260350"/>
            <a:ext cx="9324975" cy="64817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Университетским статусом в США зачастую обладают вузы, которые совсем не занимаются или мало занимаются исследо­вательской деятельностью. Вероятно, он и может мотивировать их на изменение существующего положения, но в реальности этого не происходит.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Опираясь </a:t>
            </a:r>
            <a:r>
              <a:rPr lang="ru-RU" dirty="0"/>
              <a:t>на результаты сравнения ШФИТЦ и МТИ, швей­царские исследователи подняли вопрос о «морфологии» уни­верситетов в целом и ведущих американских университетов в частности, которая могла способствовать усилению их влияния. Особенное внимание было уделено «морфологии» МТИ в срав­нении с ШФИТЦ. Исследователи установили, что критические различия заключались не просто в размерах или массовости, но в особенном давлении, которое в США оказывается на членов профессорско-преподавательского состава, по принципу «</a:t>
            </a:r>
            <a:r>
              <a:rPr lang="ru-RU" dirty="0" err="1" smtClean="0"/>
              <a:t>пуб-</a:t>
            </a:r>
            <a:r>
              <a:rPr lang="ru-RU" dirty="0" err="1"/>
              <a:t>ликуйся</a:t>
            </a:r>
            <a:r>
              <a:rPr lang="ru-RU" dirty="0"/>
              <a:t> или уходи». </a:t>
            </a:r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15888"/>
            <a:ext cx="8229600" cy="60388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Единственное количественное отличие, ко­торое они выявили, заключалось в меньшем соотношении числа студентов и преподавателей в МТИ, чем в европейском инсти­туте. Однако ведущие государственные университеты США, такие как четыре примера, рассмотренные выше, обыкновенно имеют более высокие соотношения, чем их частные конкуренты (ближе к 20 : 1, чем 10 : 1) и при этом им все-таки удается до­стигать значительных высот в национальных и международных рейтингах. Большую ясность вносят данные по числу профессо­ров: 910 в МТИ по сравнению с 340 в ШФИТЦ, что составляет примерно 3 : </a:t>
            </a:r>
            <a:r>
              <a:rPr lang="en-US" dirty="0" smtClean="0"/>
              <a:t>I</a:t>
            </a:r>
            <a:r>
              <a:rPr lang="ru-RU" dirty="0" smtClean="0"/>
              <a:t>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5888"/>
            <a:ext cx="9036050" cy="67421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Никакие простые морфологические различия не могут пол­ностью объяснить достижения американских вузов. </a:t>
            </a:r>
            <a:r>
              <a:rPr lang="ru-RU" b="1" dirty="0">
                <a:solidFill>
                  <a:srgbClr val="FF0000"/>
                </a:solidFill>
              </a:rPr>
              <a:t>Институ­циональные различия сложны, они формировались на протя­жении длительного времени. </a:t>
            </a:r>
            <a:r>
              <a:rPr lang="ru-RU" dirty="0"/>
              <a:t>Как видно из этого исследования, сложный характер университетов требует изучения конкрет­ных случаев, которые позволяют описать взаимодействие свое­образных черт отдельных институтов, расположенных над их общими элементами. </a:t>
            </a:r>
            <a:r>
              <a:rPr lang="ru-RU" b="1" dirty="0">
                <a:solidFill>
                  <a:srgbClr val="FF0000"/>
                </a:solidFill>
              </a:rPr>
              <a:t>Если говорить об общей морфологии, то есть только один МТИ и только один ШФИТЦ.</a:t>
            </a:r>
            <a:endParaRPr lang="uk-UA" b="1" dirty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Однако среди лучших университетов американской систе­мы действительно есть несколько общих черт.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На основе шести примеров, рассмотренных здесь, мы можем выделить некото­рые из них.</a:t>
            </a:r>
            <a:endParaRPr lang="uk-UA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Намеренное развитие университетской самостоятел</a:t>
            </a:r>
            <a:r>
              <a:rPr lang="ru-RU" sz="3600" b="1" i="1" dirty="0" smtClean="0">
                <a:solidFill>
                  <a:srgbClr val="FF0000"/>
                </a:solidFill>
              </a:rPr>
              <a:t>ьности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052513"/>
            <a:ext cx="8928100" cy="54721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Будь то Стэнфорд или МТИ, Мичиган или УКЛА, Универси­тет штата Южная Калифорния или «</a:t>
            </a:r>
            <a:r>
              <a:rPr lang="ru-RU" dirty="0" err="1" smtClean="0"/>
              <a:t>Техноложка</a:t>
            </a:r>
            <a:r>
              <a:rPr lang="ru-RU" dirty="0" smtClean="0"/>
              <a:t>» Джорджии, мы обнаруживаем диверсификацию дохода с большим чис­лом частных и государственных источников средств; усилен­ную управленческую способность на всех уровнях структуры; большое количество дополнительных программ, ориентиро­ванных на внешнюю клиентуру; стремление ключевых отде­лений занять адаптивную позицию, оказывая, среди прочего, образовательные и иные услуги взрослому населению (осо­бенно в области профессионального развития);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975" y="304800"/>
            <a:ext cx="9324975" cy="65532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одном исследовании, посвященном анализу «новых ролей университета в экономике знаний», было отмечено десять госу­дарственных университетов, тесным образом взаимодействую­щих со своими штатами: Университет штата Северная Каролина, «</a:t>
            </a:r>
            <a:r>
              <a:rPr lang="ru-RU" dirty="0" err="1"/>
              <a:t>Техноложка</a:t>
            </a:r>
            <a:r>
              <a:rPr lang="ru-RU" dirty="0"/>
              <a:t>» Джорджии, «</a:t>
            </a:r>
            <a:r>
              <a:rPr lang="ru-RU" dirty="0" err="1"/>
              <a:t>Техноложка</a:t>
            </a:r>
            <a:r>
              <a:rPr lang="ru-RU" dirty="0"/>
              <a:t>» Вирджинии, Техасский университет агрокультуры и машиностроения на юге; Универ­ситет штата Огайо, Университет штата Пенсильвания, </a:t>
            </a:r>
            <a:r>
              <a:rPr lang="ru-RU" dirty="0" err="1"/>
              <a:t>Пердью</a:t>
            </a:r>
            <a:r>
              <a:rPr lang="ru-RU" dirty="0"/>
              <a:t> (Индиана) и Университет штата Висконсин на Среднем Западе, Университет штата Юта в районе Скалистых гор и Калифорний­ский университет в Сан-Диего на западном </a:t>
            </a:r>
            <a:r>
              <a:rPr lang="ru-RU" dirty="0" smtClean="0"/>
              <a:t>побережье. </a:t>
            </a:r>
            <a:r>
              <a:rPr lang="ru-RU" dirty="0"/>
              <a:t>Другой анализ, сфокусированный на «экономическом развитии, осно­ванном на науке», отмечает сотрудничество между университе­тами и штатами, которое простирается от </a:t>
            </a:r>
            <a:r>
              <a:rPr lang="ru-RU" dirty="0" err="1"/>
              <a:t>Мэна</a:t>
            </a:r>
            <a:r>
              <a:rPr lang="ru-RU" dirty="0"/>
              <a:t> через Луизиану, Канзас и Монтану до самого </a:t>
            </a:r>
            <a:r>
              <a:rPr lang="ru-RU" dirty="0" smtClean="0"/>
              <a:t>Орегона. </a:t>
            </a:r>
            <a:r>
              <a:rPr lang="ru-RU" dirty="0"/>
              <a:t>И что мы здесь имеем? Три типичных примера.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950" y="0"/>
            <a:ext cx="9251950" cy="981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Намеренное развитие университетской самостоятел</a:t>
            </a:r>
            <a:r>
              <a:rPr lang="ru-RU" sz="4000" b="1" i="1" dirty="0" smtClean="0">
                <a:solidFill>
                  <a:srgbClr val="FF0000"/>
                </a:solidFill>
              </a:rPr>
              <a:t>ьности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r>
              <a:rPr lang="ru-RU" smtClean="0"/>
              <a:t>повсемест-но выражаемый интерес к развитию междисциплинарного и трансдисциплинарного подходов. Словом, здесь мы обнару­живаем яркое проявление элементов трансформации и устой­чивого развития, которые я определил на основе изучения проактивных университетов в Европе и которые ныне можно обнаружить в трансформировавшихся университетах Афри­ки, Латинской Америки и Азии.</a:t>
            </a:r>
            <a:endParaRPr lang="uk-UA" smtClean="0"/>
          </a:p>
          <a:p>
            <a:endParaRPr lang="uk-UA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25195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FF0000"/>
                </a:solidFill>
              </a:rPr>
              <a:t>Намеренное увеличение интенсивности исследовательской деятельности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7950" y="908050"/>
            <a:ext cx="9251950" cy="59499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Университеты обладают колоссальным потенциалом для созда­ния разнообразных исследовательских групп и кластеров. Дея­тельностью в той или иной исследовательской области обык­новенно руководит большое число опытных профессоров, а не один или два человека. Молодые преподаватели относительно свободно могут инициировать и реализовывать собственные проекты по новым направлениям познания. Те, кто пока еще не имеет ставки, не только ассистируют профессорам, но и имеют право голоса при решении различных вопросов на сво­их отделениях. Последние организованы таким образом, что младшие и старшие члены профессорско-преподавательского состава смешиваются со студентами последипломного уровня, младшими научными сотрудниками и некоторыми студента­ми </a:t>
            </a:r>
            <a:r>
              <a:rPr lang="ru-RU" dirty="0" err="1"/>
              <a:t>бакалавриата</a:t>
            </a:r>
            <a:r>
              <a:rPr lang="ru-RU" dirty="0"/>
              <a:t>, образуя модернизированную версию после­довательности «исследование — преподавание — </a:t>
            </a:r>
            <a:r>
              <a:rPr lang="ru-RU" dirty="0" smtClean="0"/>
              <a:t>обучение».</a:t>
            </a:r>
            <a:endParaRPr lang="uk-U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950" y="0"/>
            <a:ext cx="9251950" cy="11255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000" b="1" i="1" dirty="0" smtClean="0">
                <a:solidFill>
                  <a:srgbClr val="FF0000"/>
                </a:solidFill>
              </a:rPr>
              <a:t>Намеренное </a:t>
            </a:r>
            <a:r>
              <a:rPr lang="ru-RU" sz="4000" b="1" i="1" dirty="0">
                <a:solidFill>
                  <a:srgbClr val="FF0000"/>
                </a:solidFill>
              </a:rPr>
              <a:t>увеличение интенсивности исследовательской деятельности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6165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Исследовательская способность университета значительно по­вышается, интенсифицируется, когда появляется большое чис­ло представителей академического персонала разных рангов и когда они получают свободу реализовывать инновационные идеи. В истории УКЛА особенно ярко представлено быстрое увеличение интенсивности исследовательской деятельности, которое выразилось в большом числе членов профессорско-преподавательского состава, получающих гранты, и возросшем исследовательском доходе. Эта черта отчетливо проявляется при сравнении вузов США и континентальной Европы.</a:t>
            </a:r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700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700" i="1" dirty="0" smtClean="0">
                <a:solidFill>
                  <a:srgbClr val="FF0000"/>
                </a:solidFill>
                <a:latin typeface="Arial Black" pitchFamily="34" charset="0"/>
              </a:rPr>
              <a:t>Неотъемлемое желание вести конкурентную борьбу за институциональный престиж</a:t>
            </a:r>
            <a:r>
              <a:rPr lang="uk-UA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uk-UA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16585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Постоянно работая над сохранением и повышением собственно­го положения в условиях конкурентной борьбы, когда промед­ление смерти подобно, чрезвычайно </a:t>
            </a:r>
            <a:r>
              <a:rPr lang="ru-RU" dirty="0" err="1"/>
              <a:t>проактивные</a:t>
            </a:r>
            <a:r>
              <a:rPr lang="ru-RU" dirty="0"/>
              <a:t> американские университеты стремятся привлекать лучший академический персонал, лучших студентов обоих уровней, лучших админи­страторов и даже лучших попечителей! Как подчеркивается в начале этой главы, конкурентная статусная иерархия на протя­жении </a:t>
            </a:r>
            <a:r>
              <a:rPr lang="en-US" dirty="0"/>
              <a:t>XX </a:t>
            </a:r>
            <a:r>
              <a:rPr lang="ru-RU" dirty="0"/>
              <a:t>века выступает здесь в качестве ключевой системной характеристики. Она постепенно включала все большее число институтов, увеличивая область, в которой ожесточенная кон­куренция стимулирует к проявлению большей самостоятель­ности и интенсификации исследовательской деятельности. </a:t>
            </a:r>
            <a:endParaRPr lang="uk-UA" dirty="0"/>
          </a:p>
        </p:txBody>
      </p:sp>
      <p:sp>
        <p:nvSpPr>
          <p:cNvPr id="35843" name="Заголовок 1"/>
          <p:cNvSpPr txBox="1"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240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1075"/>
          </a:xfrm>
        </p:spPr>
        <p:txBody>
          <a:bodyPr/>
          <a:lstStyle/>
          <a:p>
            <a:r>
              <a:rPr lang="ru-RU" sz="2400" i="1" smtClean="0">
                <a:solidFill>
                  <a:srgbClr val="FF0000"/>
                </a:solidFill>
                <a:latin typeface="Arial Black" pitchFamily="34" charset="0"/>
              </a:rPr>
              <a:t>Неотъемлемое желание вести конкурентную борьбу за институциональный престиж</a:t>
            </a:r>
            <a:endParaRPr lang="uk-UA" sz="240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908050"/>
            <a:ext cx="9036050" cy="58340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Увеличилось число государственных университетов, которые перестали быть учреждениями, полностью подотчетными пра­вительствам штатов, и приблизились по своему характеру к частным университетам. Можно добавить, что МТИ и ШФИТЦ различаются прежде всего тем, что МТИ — это частный уни­верситет, который сам выбирает своих студентов и успешно функционирует без контроля со стороны штата, а ШФИТЦ был и остается крупным государственным университетом, который существует и успешно работает в рамках определяемой госу­дарством «политики свободного </a:t>
            </a:r>
            <a:r>
              <a:rPr lang="ru-RU" dirty="0" smtClean="0"/>
              <a:t>доступа».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7421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Трудно преувеличить важность конкурентной борьбы за престиж в американской системе высшего образования. Среди игроков встречаются соседствующие колледжи среднего обра­зования, маленькие частные колледжи свободных искусств, из­вестные лишь в своем регионе или славящиеся на всю страну, католические университеты, лютеранские колледжи, женские колледжи, исторически афро-американские институты, высшие профессиональные школы и исследовательские университеты, присуждающие докторские степени. Университеты особенно рьяно стремятся к «максимизации престижа», который при оценке результатов деятельности выходит на 1-е место по срав­нению с денежной прибылью.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888"/>
            <a:ext cx="9144000" cy="674211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Роль престижа столь высока, поскольку именно он позволя­ет университету осуществлять некоторый контроль над </a:t>
            </a:r>
            <a:r>
              <a:rPr lang="ru-RU" dirty="0" smtClean="0"/>
              <a:t>различными </a:t>
            </a:r>
            <a:r>
              <a:rPr lang="ru-RU" dirty="0"/>
              <a:t>рынками. Престиж во многом определяет характер взаимодействия университетов и абитуриентов на потреби­тельских рынках. Он имеет значение при согласованиях между университетами и потенциальными членами профессорско-преподавательского состава на академическом рынке труда. На него обращают внимание потенциальные работодатели универ­ситетских выпускников, выходящих на глобальный рынок тру­да. Он влияет на условия соглашений между университетами и такими внешними институтами, как банки на финансовых рын­ках. Наконец, престиж играет ключевую роль в том, каким обра­зом университеты и колледжи определяют друг друга на репу-</a:t>
            </a:r>
            <a:r>
              <a:rPr lang="ru-RU" dirty="0" err="1"/>
              <a:t>тационных</a:t>
            </a:r>
            <a:r>
              <a:rPr lang="ru-RU" dirty="0"/>
              <a:t> рынках в области высшего образования. В «третьем пути» университетского развития, который будет рассмотрен в заключительной главе, — пути между государством и рынком — сознательное стремление к высокому престижу на основе своей деятельности является неотъемлемой частью характера </a:t>
            </a:r>
            <a:r>
              <a:rPr lang="ru-RU" dirty="0" err="1"/>
              <a:t>проак-тивного</a:t>
            </a:r>
            <a:r>
              <a:rPr lang="ru-RU" dirty="0"/>
              <a:t> самостоятельного университета.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Университет штата Огайо</a:t>
            </a:r>
            <a:endParaRPr lang="uk-UA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150"/>
            <a:ext cx="9144000" cy="61658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Огайо, крупном промышленном штате, крепко стоящий на ногах ведущий государственный университет </a:t>
            </a:r>
            <a:r>
              <a:rPr lang="ru-RU" dirty="0" smtClean="0"/>
              <a:t>—— </a:t>
            </a:r>
            <a:r>
              <a:rPr lang="ru-RU" dirty="0"/>
              <a:t>«за последние четыре года пережил своеобраз­ный ренессанс», в том числе «поразительным образом пере­осмыслив собственную миссию, цели и инвестиции — особенно в отношении того, что касается его роли в развитии экономики штата, основанной на знаниях». Университет теперь «стремит­ся к тому, чтобы стать главным достоянием Огайо, содействую­щим экономическому развитию штата на основе знаний». Это подразумевает желание занять более высокое положение в вы­бранных исследовательских областях и программах на нацио­нальном уровне, и в частности, такие цели, как «10 программ в первой десятке и 20 — в первой двадцатке» к 2010 году. Словом, чтобы стать главным достоянием Огайо в новом веке, универ­ситет должен развить дополнительные способности, благодаря которым он сможет подняться в национальном рейтинге, сорев­нуясь с другими крупными университетами, государственными и частными, расположенными во всех других </a:t>
            </a:r>
            <a:r>
              <a:rPr lang="ru-RU" dirty="0" smtClean="0"/>
              <a:t>штатах.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211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Поскольку университеты в других штатах также вовлечены в национальное сравнение — первая сотня, первые пятьдесят, первая двадцатка, первая десятка, — желанный статус являет­ся движущейся целью, которая включает все большие требова­ния благодаря достижениям других. Чем выше цель, тем боль­ше конкуренция, потому что такие мастодонты, как Гарвард и Стэнфорд, Беркли и Мичиган уже занимают командные высо­ты. В этих условиях ключевыми становятся проблемы опреде­ления фокуса и ниши, для чего требуется оценка собственных организационных способностей и их увязка с изменяющимися внешними возможностями. Фактически современным требова­нием становится более глубокая дифференциация, а не простая имитация действий других.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И если топтаться на одном месте, то обязательно окажешься в числе отстающих.</a:t>
            </a:r>
            <a:endParaRPr lang="uk-UA" b="1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51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Калифорнийский университет в Сан-Диего (КУСД)</a:t>
            </a:r>
            <a:endParaRPr lang="uk-UA" dirty="0">
              <a:solidFill>
                <a:schemeClr val="accent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-323850" y="981075"/>
            <a:ext cx="9648825" cy="5876925"/>
          </a:xfrm>
        </p:spPr>
        <p:txBody>
          <a:bodyPr/>
          <a:lstStyle/>
          <a:p>
            <a:r>
              <a:rPr lang="ru-RU" sz="2300" smtClean="0"/>
              <a:t>Явля­ется сильным университетом западного побережья, который быстро достиг высокого национального и международного положения, став третьим ведущим университетом Южной Ка­лифорнии вслед за Беркли и Калифорнийским университетом в Лос-Анджелесе. Довольно поздно основанный (в 1960 году), КУСД воспользовался имеющейся высококлассной южно­калифорнийской университетской системой как стартовой пло­щадкой для инвестирования в относительно небольшое число научных областей (вместо того чтобы пытаться охватить все сразу) и для развития партнерских отношений с промышлен­ностью и местным сообществом. Всего 40 лет спустя, в конце </a:t>
            </a:r>
            <a:r>
              <a:rPr lang="en-US" sz="2300" smtClean="0"/>
              <a:t>XX </a:t>
            </a:r>
            <a:r>
              <a:rPr lang="ru-RU" sz="2300" smtClean="0"/>
              <a:t>века, он оказался на 10-м месте в рейтинге, проводимом среди всех частных и государственных университетов страны, по качеству академического персонала и на 6-м — по объему средств на проведение исследований. Объемы его исследова­тельских фондов превысили соответствующие фонды Беркли, главным образом, благодаря тому, что здесь имелась своя Меди­цинская школа, а в Беркли — нет.</a:t>
            </a:r>
            <a:endParaRPr lang="uk-UA" sz="23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В то же время университет рассматривал себя в качестве «корпоративного жителя Сан-Диего, отвечающего за развитие экономики и благосостояния региона». Он изучал «новые мо­дели сотрудничества университета и бизнеса, а также новые подходы к стратегии экономического развития»: уже в 1985 го­ду, выступая в роли организации экономического развития, он занимался крупной «программой соединения», сфокусирован­ной на предпринимательстве в области высоких технологий. Университет сыграл значительную роль в том, что в Сан-Диего формировалась «предпринимательская экономика, основанная на высоких технологиях»</a:t>
            </a:r>
            <a:r>
              <a:rPr lang="ru-RU" baseline="30000" dirty="0"/>
              <a:t>81</a:t>
            </a:r>
            <a:r>
              <a:rPr lang="ru-RU" dirty="0"/>
              <a:t>. Область Сан-Диего, в которой рас­полагались и развивались более 1000 фирм, стала второй кали­форнийской Кремниевой долиной, а КУСД — ее центральным университетом.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Университет штата Юта,</a:t>
            </a:r>
            <a:endParaRPr lang="uk-UA" dirty="0">
              <a:solidFill>
                <a:schemeClr val="accent4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9275"/>
            <a:ext cx="9144000" cy="6308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Самое </a:t>
            </a:r>
            <a:r>
              <a:rPr lang="ru-RU" dirty="0"/>
              <a:t>выдающееся высшее учебное заведение в Юте, которое посте­пенно завоевывает международное признание как отличный американский университет. В 2001 году сюда поступили свыше 25 000 человек «изо всех округов Юты, изо всех штатов стра­ны и из 102 зарубежных стран». Университет подчеркивает, что у него имеется «длительная традиция развития услуг и до­полнительных программ, ориентированных на штат и горный регион». Значительную часть его исследовательских программ реализуют свыше 40 центров и институтов, 11 из которых «</a:t>
            </a:r>
            <a:r>
              <a:rPr lang="ru-RU" dirty="0" smtClean="0"/>
              <a:t>спонсируются </a:t>
            </a:r>
            <a:r>
              <a:rPr lang="ru-RU" dirty="0"/>
              <a:t>штатом и являются выдающимися организациями,... нацеленными на максимизацию партнерства с промышленно­стью и коммерциализацию технологий». Исторически штат не является национальным производственным или финансовым центром. 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В 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itchFamily="34" charset="0"/>
              </a:rPr>
              <a:t>последние годы университет и штат совместно работали над развитием «технологической экономики Юты», в рамках которой университетские дочерние фирмы превратились в успешные малые и средние компании. </a:t>
            </a:r>
            <a:r>
              <a:rPr lang="ru-RU" dirty="0"/>
              <a:t>В условиях «политики и процедур, ориентированных на покупателя, и стимулирующей организационной культуры» в университете Солт-Лейк-Сити все чаще рассматривается как технологически ориентирован­ная </a:t>
            </a:r>
            <a:r>
              <a:rPr lang="ru-RU" dirty="0" err="1"/>
              <a:t>метропольная</a:t>
            </a:r>
            <a:r>
              <a:rPr lang="ru-RU" dirty="0"/>
              <a:t> область, которую один из общенациональ­ных журналов в 1997 году определил на 6-е место в мире по раз­витию новых технологий</a:t>
            </a:r>
            <a:r>
              <a:rPr lang="ru-RU" baseline="30000" dirty="0"/>
              <a:t>82</a:t>
            </a:r>
            <a:r>
              <a:rPr lang="ru-RU" dirty="0"/>
              <a:t>. Словом, в «культуре Юты», культуре перемен, проводимых предпринимателями, университет и штат (и в особенности его столица), тесно связанные между собой, оказывают существенную помощь друг другу.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80975" y="0"/>
            <a:ext cx="9324975" cy="68580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Центр изучения науки и технологий (ЦИНТ) в Берне (Швей­цария) в 2002 году составил перепись под названием «Миро­вая лига чемпионов среди научно-исследовательских инсти­тутов». Она была основана на </a:t>
            </a:r>
            <a:r>
              <a:rPr lang="ru-RU" dirty="0" err="1"/>
              <a:t>библиометрическом</a:t>
            </a:r>
            <a:r>
              <a:rPr lang="ru-RU" dirty="0"/>
              <a:t> анализе примерно 1000 институтов, которые имели большое число научно-исследовательских работ, опубликованных в индек­сируемых международных журналах, по данным Института научной информации (ИНИ). Ее целью была оценка уровня швейцарских исследователей в международном масштабе, а также дополнительное сравнение известного Швейцарского федерального института технологий в Цюрихе (ШФИТЦ) с </a:t>
            </a:r>
            <a:r>
              <a:rPr lang="ru-RU" dirty="0" err="1"/>
              <a:t>Мичиганским</a:t>
            </a:r>
            <a:r>
              <a:rPr lang="ru-RU" dirty="0"/>
              <a:t> технологическим институтом в США. Результа­ты были поразительны. На системном уровне «была выявлена тенденция, отделяющая американские исследовательские уни­верситеты от всех остальных в мире... Только шесть из первых 50 наиболее влиятельных университетов находятся за преде­лами Америки... Среди них ШФИТЦ — единственный пред­ставитель англо-саксонских стран континентальной </a:t>
            </a:r>
            <a:r>
              <a:rPr lang="ru-RU" dirty="0" smtClean="0"/>
              <a:t>Европы.</a:t>
            </a:r>
            <a:endParaRPr lang="uk-UA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2421</Words>
  <Application>Microsoft Office PowerPoint</Application>
  <PresentationFormat>Экран (4:3)</PresentationFormat>
  <Paragraphs>38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Calibri</vt:lpstr>
      <vt:lpstr>Arial</vt:lpstr>
      <vt:lpstr>Arial Black</vt:lpstr>
      <vt:lpstr>Тема Office</vt:lpstr>
      <vt:lpstr>Генетическое предпринимательство  американских университетов (Часть 3)  </vt:lpstr>
      <vt:lpstr>Слайд 2</vt:lpstr>
      <vt:lpstr>Университет штата Огайо</vt:lpstr>
      <vt:lpstr>Слайд 4</vt:lpstr>
      <vt:lpstr>Калифорнийский университет в Сан-Диего (КУСД)</vt:lpstr>
      <vt:lpstr>Слайд 6</vt:lpstr>
      <vt:lpstr>Университет штата Юта,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Намеренное развитие университетской самостоятельности </vt:lpstr>
      <vt:lpstr> Намеренное развитие университетской самостоятельности </vt:lpstr>
      <vt:lpstr>Намеренное увеличение интенсивности исследовательской деятельности </vt:lpstr>
      <vt:lpstr> Намеренное увеличение интенсивности исследовательской деятельности </vt:lpstr>
      <vt:lpstr> Неотъемлемое желание вести конкурентную борьбу за институциональный престиж </vt:lpstr>
      <vt:lpstr>Неотъемлемое желание вести конкурентную борьбу за институциональный престиж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Генетическое предпринимательство  американских университетов (Часть 3)  </dc:title>
  <dc:creator>PROF</dc:creator>
  <cp:lastModifiedBy>chybenko</cp:lastModifiedBy>
  <cp:revision>24</cp:revision>
  <dcterms:created xsi:type="dcterms:W3CDTF">2015-05-29T14:53:42Z</dcterms:created>
  <dcterms:modified xsi:type="dcterms:W3CDTF">2015-06-16T11:21:35Z</dcterms:modified>
</cp:coreProperties>
</file>